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143" autoAdjust="0"/>
  </p:normalViewPr>
  <p:slideViewPr>
    <p:cSldViewPr>
      <p:cViewPr varScale="1">
        <p:scale>
          <a:sx n="80" d="100"/>
          <a:sy n="80" d="100"/>
        </p:scale>
        <p:origin x="-25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1B98AFF6-CB70-48D1-BB3A-145A8E55A9AF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DD1EB851-53F1-40BD-BED8-3AF5F3FBA39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376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0490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2224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87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8512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87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648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9744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7776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0148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7959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EB851-53F1-40BD-BED8-3AF5F3FBA392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12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001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736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55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89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31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459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7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820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726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935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183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E1895-3DFA-46EA-95D6-3C9B8EF286B4}" type="datetimeFigureOut">
              <a:rPr lang="en-CA" smtClean="0"/>
              <a:t>11/10/2012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B1A6F-7F5D-40D3-A855-AF2C5B5200B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2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cavana2@uottawa.c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theidaholibrarian.wordpress.com/2011/11/23/roving-reference-ipad-style/" TargetMode="External"/><Relationship Id="rId4" Type="http://schemas.openxmlformats.org/officeDocument/2006/relationships/hyperlink" Target="http://conference.ifla.org/past/ifla77/197-brown-en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maryse.laflamme@uottawa.ca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yalty-free Stock Photo: Tablet P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47664" y="2420888"/>
            <a:ext cx="38884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i="1" dirty="0" err="1" smtClean="0"/>
              <a:t>Ask</a:t>
            </a:r>
            <a:r>
              <a:rPr lang="fr-CA" sz="3600" b="1" i="1" dirty="0" smtClean="0"/>
              <a:t> us </a:t>
            </a:r>
            <a:r>
              <a:rPr lang="fr-CA" sz="3600" b="1" i="1" dirty="0" err="1" smtClean="0"/>
              <a:t>anywhere</a:t>
            </a:r>
            <a:r>
              <a:rPr lang="fr-CA" sz="3600" b="1" dirty="0" smtClean="0"/>
              <a:t>: </a:t>
            </a:r>
            <a:r>
              <a:rPr lang="fr-CA" sz="3600" b="1" dirty="0" err="1" smtClean="0"/>
              <a:t>roving</a:t>
            </a:r>
            <a:r>
              <a:rPr lang="fr-CA" sz="3600" b="1" dirty="0" smtClean="0"/>
              <a:t> </a:t>
            </a:r>
            <a:r>
              <a:rPr lang="fr-CA" sz="3600" b="1" dirty="0" err="1" smtClean="0"/>
              <a:t>reference</a:t>
            </a:r>
            <a:r>
              <a:rPr lang="fr-CA" sz="3600" b="1" dirty="0" smtClean="0"/>
              <a:t> </a:t>
            </a:r>
            <a:r>
              <a:rPr lang="fr-CA" sz="3600" b="1" dirty="0" err="1" smtClean="0"/>
              <a:t>with</a:t>
            </a:r>
            <a:r>
              <a:rPr lang="fr-CA" sz="3600" b="1" dirty="0" smtClean="0"/>
              <a:t> an </a:t>
            </a:r>
            <a:r>
              <a:rPr lang="fr-CA" sz="3600" b="1" dirty="0" err="1" smtClean="0"/>
              <a:t>iPad</a:t>
            </a:r>
            <a:endParaRPr lang="en-CA" sz="3600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588797"/>
            <a:ext cx="244810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latin typeface="Arial Narrow" pitchFamily="34" charset="0"/>
              </a:rPr>
              <a:t>Image </a:t>
            </a:r>
            <a:r>
              <a:rPr lang="fr-CA" sz="1100" b="1" dirty="0">
                <a:latin typeface="Arial Narrow" pitchFamily="34" charset="0"/>
              </a:rPr>
              <a:t>: </a:t>
            </a:r>
            <a:r>
              <a:rPr lang="fr-CA" sz="1100" b="1" dirty="0" smtClean="0">
                <a:latin typeface="Arial Narrow" pitchFamily="34" charset="0"/>
              </a:rPr>
              <a:t>Andrew </a:t>
            </a:r>
            <a:r>
              <a:rPr lang="fr-CA" sz="1100" b="1" dirty="0" err="1">
                <a:latin typeface="Arial Narrow" pitchFamily="34" charset="0"/>
              </a:rPr>
              <a:t>Dernie</a:t>
            </a:r>
            <a:r>
              <a:rPr lang="fr-CA" sz="1100" b="1" dirty="0">
                <a:latin typeface="Arial Narrow" pitchFamily="34" charset="0"/>
              </a:rPr>
              <a:t> (gettyimages.ca)</a:t>
            </a:r>
            <a:endParaRPr lang="en-US" sz="1100" b="1" dirty="0">
              <a:latin typeface="Arial Narrow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4564619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Maryse Laflamme, </a:t>
            </a:r>
            <a:r>
              <a:rPr lang="en-CA" dirty="0"/>
              <a:t>University of Ottawa Library</a:t>
            </a:r>
          </a:p>
          <a:p>
            <a:pPr algn="ctr"/>
            <a:r>
              <a:rPr lang="en-CA" dirty="0">
                <a:hlinkClick r:id="rId4"/>
              </a:rPr>
              <a:t>m</a:t>
            </a:r>
            <a:r>
              <a:rPr lang="en-CA" dirty="0" smtClean="0">
                <a:hlinkClick r:id="rId4"/>
              </a:rPr>
              <a:t>aryse.laflamme@uottawa.ca</a:t>
            </a:r>
            <a:endParaRPr lang="en-CA" dirty="0"/>
          </a:p>
          <a:p>
            <a:pPr algn="ctr"/>
            <a:r>
              <a:rPr lang="en-CA" dirty="0"/>
              <a:t>October 2012</a:t>
            </a:r>
          </a:p>
        </p:txBody>
      </p:sp>
    </p:spTree>
    <p:extLst>
      <p:ext uri="{BB962C8B-B14F-4D97-AF65-F5344CB8AC3E}">
        <p14:creationId xmlns:p14="http://schemas.microsoft.com/office/powerpoint/2010/main" val="358181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276035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5787"/>
            <a:ext cx="9144000" cy="662642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6480603"/>
            <a:ext cx="231345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latin typeface="Arial Narrow" pitchFamily="34" charset="0"/>
              </a:rPr>
              <a:t>Image </a:t>
            </a:r>
            <a:r>
              <a:rPr lang="fr-CA" sz="1100" b="1" dirty="0">
                <a:latin typeface="Arial Narrow" pitchFamily="34" charset="0"/>
              </a:rPr>
              <a:t>: </a:t>
            </a:r>
            <a:r>
              <a:rPr lang="fr-CA" sz="1100" b="1" dirty="0" err="1">
                <a:latin typeface="Arial Narrow" pitchFamily="34" charset="0"/>
              </a:rPr>
              <a:t>Tetra</a:t>
            </a:r>
            <a:r>
              <a:rPr lang="fr-CA" sz="1100" b="1" dirty="0">
                <a:latin typeface="Arial Narrow" pitchFamily="34" charset="0"/>
              </a:rPr>
              <a:t> images (gettyimages.ca)</a:t>
            </a:r>
            <a:endParaRPr lang="en-US" sz="1100" b="1" dirty="0">
              <a:latin typeface="Arial Narrow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3049"/>
            <a:ext cx="8229600" cy="49601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CA" dirty="0" smtClean="0">
                <a:solidFill>
                  <a:schemeClr val="bg1"/>
                </a:solidFill>
              </a:rPr>
              <a:t> </a:t>
            </a:r>
            <a:r>
              <a:rPr lang="fr-CA" dirty="0" err="1" smtClean="0">
                <a:solidFill>
                  <a:schemeClr val="bg1"/>
                </a:solidFill>
              </a:rPr>
              <a:t>Timeline</a:t>
            </a:r>
            <a:endParaRPr lang="fr-CA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CA" dirty="0" smtClean="0">
                <a:solidFill>
                  <a:schemeClr val="bg1"/>
                </a:solidFill>
              </a:rPr>
              <a:t> First meeting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CA" dirty="0" smtClean="0">
                <a:solidFill>
                  <a:schemeClr val="bg1"/>
                </a:solidFill>
              </a:rPr>
              <a:t> </a:t>
            </a:r>
            <a:r>
              <a:rPr lang="fr-CA" dirty="0" err="1" smtClean="0">
                <a:solidFill>
                  <a:schemeClr val="bg1"/>
                </a:solidFill>
              </a:rPr>
              <a:t>Results</a:t>
            </a:r>
            <a:r>
              <a:rPr lang="fr-CA" dirty="0" smtClean="0">
                <a:solidFill>
                  <a:schemeClr val="bg1"/>
                </a:solidFill>
              </a:rPr>
              <a:t>/</a:t>
            </a:r>
            <a:r>
              <a:rPr lang="fr-CA" dirty="0" err="1" smtClean="0">
                <a:solidFill>
                  <a:schemeClr val="bg1"/>
                </a:solidFill>
              </a:rPr>
              <a:t>Comments</a:t>
            </a:r>
            <a:endParaRPr lang="fr-CA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CA" dirty="0" smtClean="0">
                <a:solidFill>
                  <a:schemeClr val="bg1"/>
                </a:solidFill>
              </a:rPr>
              <a:t> Future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40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ched Right Arrow 4"/>
          <p:cNvSpPr/>
          <p:nvPr/>
        </p:nvSpPr>
        <p:spPr>
          <a:xfrm>
            <a:off x="457200" y="2523807"/>
            <a:ext cx="8229600" cy="1810385"/>
          </a:xfrm>
          <a:prstGeom prst="notched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Oval 5"/>
          <p:cNvSpPr/>
          <p:nvPr/>
        </p:nvSpPr>
        <p:spPr>
          <a:xfrm>
            <a:off x="2708688" y="3234649"/>
            <a:ext cx="452596" cy="452596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Oval 6"/>
          <p:cNvSpPr/>
          <p:nvPr/>
        </p:nvSpPr>
        <p:spPr>
          <a:xfrm>
            <a:off x="6361926" y="3226431"/>
            <a:ext cx="452596" cy="452596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Oval 7"/>
          <p:cNvSpPr/>
          <p:nvPr/>
        </p:nvSpPr>
        <p:spPr>
          <a:xfrm>
            <a:off x="4456806" y="3244588"/>
            <a:ext cx="452596" cy="452596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Oval 8"/>
          <p:cNvSpPr/>
          <p:nvPr/>
        </p:nvSpPr>
        <p:spPr>
          <a:xfrm>
            <a:off x="1062560" y="3235015"/>
            <a:ext cx="452596" cy="452596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2267744" y="1124744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dirty="0" smtClean="0">
                <a:solidFill>
                  <a:schemeClr val="bg1"/>
                </a:solidFill>
              </a:rPr>
              <a:t>Project </a:t>
            </a:r>
            <a:r>
              <a:rPr lang="fr-CA" sz="3600" dirty="0" err="1" smtClean="0">
                <a:solidFill>
                  <a:schemeClr val="bg1"/>
                </a:solidFill>
              </a:rPr>
              <a:t>timeline</a:t>
            </a:r>
            <a:endParaRPr lang="en-CA" sz="3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660" y="2223635"/>
            <a:ext cx="193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err="1" smtClean="0">
                <a:solidFill>
                  <a:schemeClr val="bg1"/>
                </a:solidFill>
              </a:rPr>
              <a:t>Stephanie</a:t>
            </a:r>
            <a:r>
              <a:rPr lang="fr-CA" dirty="0" smtClean="0">
                <a:solidFill>
                  <a:schemeClr val="bg1"/>
                </a:solidFill>
              </a:rPr>
              <a:t> Graves ALA, </a:t>
            </a:r>
            <a:r>
              <a:rPr lang="fr-CA" dirty="0" err="1">
                <a:solidFill>
                  <a:schemeClr val="bg1"/>
                </a:solidFill>
              </a:rPr>
              <a:t>J</a:t>
            </a:r>
            <a:r>
              <a:rPr lang="fr-CA" dirty="0" err="1" smtClean="0">
                <a:solidFill>
                  <a:schemeClr val="bg1"/>
                </a:solidFill>
              </a:rPr>
              <a:t>une</a:t>
            </a:r>
            <a:r>
              <a:rPr lang="fr-CA" dirty="0" smtClean="0">
                <a:solidFill>
                  <a:schemeClr val="bg1"/>
                </a:solidFill>
              </a:rPr>
              <a:t> 2011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14723" y="4069032"/>
            <a:ext cx="1640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>
                <a:solidFill>
                  <a:schemeClr val="bg1"/>
                </a:solidFill>
              </a:rPr>
              <a:t>Training </a:t>
            </a:r>
            <a:r>
              <a:rPr lang="fr-CA" dirty="0" err="1" smtClean="0">
                <a:solidFill>
                  <a:schemeClr val="bg1"/>
                </a:solidFill>
              </a:rPr>
              <a:t>week</a:t>
            </a:r>
            <a:r>
              <a:rPr lang="fr-CA" dirty="0" smtClean="0">
                <a:solidFill>
                  <a:schemeClr val="bg1"/>
                </a:solidFill>
              </a:rPr>
              <a:t> May 2012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77494" y="2192472"/>
            <a:ext cx="14112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dirty="0" smtClean="0">
                <a:solidFill>
                  <a:schemeClr val="bg1"/>
                </a:solidFill>
              </a:rPr>
              <a:t>First meeting</a:t>
            </a:r>
          </a:p>
          <a:p>
            <a:pPr algn="ctr"/>
            <a:r>
              <a:rPr lang="fr-CA" dirty="0" err="1" smtClean="0">
                <a:solidFill>
                  <a:schemeClr val="bg1"/>
                </a:solidFill>
              </a:rPr>
              <a:t>June</a:t>
            </a:r>
            <a:r>
              <a:rPr lang="fr-CA" dirty="0" smtClean="0">
                <a:solidFill>
                  <a:schemeClr val="bg1"/>
                </a:solidFill>
              </a:rPr>
              <a:t> 2012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88714" y="4069031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>
                <a:solidFill>
                  <a:schemeClr val="bg1"/>
                </a:solidFill>
              </a:rPr>
              <a:t>First </a:t>
            </a:r>
            <a:r>
              <a:rPr lang="fr-CA" dirty="0" err="1" smtClean="0">
                <a:solidFill>
                  <a:schemeClr val="bg1"/>
                </a:solidFill>
              </a:rPr>
              <a:t>day</a:t>
            </a:r>
            <a:r>
              <a:rPr lang="fr-CA" dirty="0" smtClean="0">
                <a:solidFill>
                  <a:schemeClr val="bg1"/>
                </a:solidFill>
              </a:rPr>
              <a:t> - </a:t>
            </a:r>
            <a:r>
              <a:rPr lang="fr-CA" dirty="0" err="1" smtClean="0">
                <a:solidFill>
                  <a:schemeClr val="bg1"/>
                </a:solidFill>
              </a:rPr>
              <a:t>roving</a:t>
            </a:r>
            <a:endParaRPr lang="fr-CA" dirty="0" smtClean="0">
              <a:solidFill>
                <a:schemeClr val="bg1"/>
              </a:solidFill>
            </a:endParaRPr>
          </a:p>
          <a:p>
            <a:pPr algn="ctr"/>
            <a:r>
              <a:rPr lang="fr-CA" dirty="0" err="1" smtClean="0">
                <a:solidFill>
                  <a:schemeClr val="bg1"/>
                </a:solidFill>
              </a:rPr>
              <a:t>September</a:t>
            </a:r>
            <a:r>
              <a:rPr lang="fr-CA" dirty="0" smtClean="0">
                <a:solidFill>
                  <a:schemeClr val="bg1"/>
                </a:solidFill>
              </a:rPr>
              <a:t> 10, 2012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62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Myfiles\Recherches\Banque images\10326214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162" y="6596390"/>
            <a:ext cx="22108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latin typeface="Arial Narrow" pitchFamily="34" charset="0"/>
              </a:rPr>
              <a:t>Image </a:t>
            </a:r>
            <a:r>
              <a:rPr lang="fr-CA" sz="1100" b="1" dirty="0">
                <a:latin typeface="Arial Narrow" pitchFamily="34" charset="0"/>
              </a:rPr>
              <a:t>: </a:t>
            </a:r>
            <a:r>
              <a:rPr lang="fr-CA" sz="1100" b="1" dirty="0" smtClean="0">
                <a:latin typeface="Arial Narrow" pitchFamily="34" charset="0"/>
              </a:rPr>
              <a:t>Jorg </a:t>
            </a:r>
            <a:r>
              <a:rPr lang="fr-CA" sz="1100" b="1" dirty="0" err="1" smtClean="0">
                <a:latin typeface="Arial Narrow" pitchFamily="34" charset="0"/>
              </a:rPr>
              <a:t>Greuel</a:t>
            </a:r>
            <a:r>
              <a:rPr lang="fr-CA" sz="1100" b="1" dirty="0" smtClean="0">
                <a:latin typeface="Arial Narrow" pitchFamily="34" charset="0"/>
              </a:rPr>
              <a:t> </a:t>
            </a:r>
            <a:r>
              <a:rPr lang="fr-CA" sz="1100" b="1" dirty="0">
                <a:latin typeface="Arial Narrow" pitchFamily="34" charset="0"/>
              </a:rPr>
              <a:t>(gettyimages.ca)</a:t>
            </a:r>
            <a:endParaRPr lang="en-US" sz="1100" b="1" dirty="0">
              <a:latin typeface="Arial Narrow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7784" y="170080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r>
              <a:rPr lang="fr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fr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</a:t>
            </a:r>
            <a:r>
              <a:rPr lang="fr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fr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</a:t>
            </a:r>
            <a:r>
              <a:rPr lang="fr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fr-CA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</a:t>
            </a:r>
            <a:r>
              <a:rPr lang="fr-C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How? </a:t>
            </a:r>
            <a:endParaRPr lang="en-C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796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Royalty-free Image: Da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076" y="6596390"/>
            <a:ext cx="259558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latin typeface="Arial Narrow" pitchFamily="34" charset="0"/>
              </a:rPr>
              <a:t>Image </a:t>
            </a:r>
            <a:r>
              <a:rPr lang="fr-CA" sz="1100" b="1" dirty="0">
                <a:latin typeface="Arial Narrow" pitchFamily="34" charset="0"/>
              </a:rPr>
              <a:t>: </a:t>
            </a:r>
            <a:r>
              <a:rPr lang="en-CA" sz="1100" b="1" dirty="0">
                <a:latin typeface="Arial Narrow" pitchFamily="34" charset="0"/>
              </a:rPr>
              <a:t>Richard </a:t>
            </a:r>
            <a:r>
              <a:rPr lang="en-CA" sz="1100" b="1" dirty="0" err="1">
                <a:latin typeface="Arial Narrow" pitchFamily="34" charset="0"/>
              </a:rPr>
              <a:t>Newstead</a:t>
            </a:r>
            <a:r>
              <a:rPr lang="en-CA" sz="1100" b="1" dirty="0">
                <a:latin typeface="Arial Narrow" pitchFamily="34" charset="0"/>
              </a:rPr>
              <a:t> </a:t>
            </a:r>
            <a:r>
              <a:rPr lang="en-CA" sz="1100" b="1" dirty="0" smtClean="0">
                <a:latin typeface="Arial Narrow" pitchFamily="34" charset="0"/>
              </a:rPr>
              <a:t> </a:t>
            </a:r>
            <a:r>
              <a:rPr lang="fr-CA" sz="1100" b="1" dirty="0" smtClean="0">
                <a:latin typeface="Arial Narrow" pitchFamily="34" charset="0"/>
              </a:rPr>
              <a:t>(</a:t>
            </a:r>
            <a:r>
              <a:rPr lang="fr-CA" sz="1100" b="1" dirty="0">
                <a:latin typeface="Arial Narrow" pitchFamily="34" charset="0"/>
              </a:rPr>
              <a:t>gettyimages.ca)</a:t>
            </a:r>
            <a:endParaRPr lang="en-US" sz="1100" b="1" dirty="0"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5373216"/>
            <a:ext cx="8496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CA" sz="1400" dirty="0"/>
              <a:t>General information for which an answer is given on the spot without consultation or reference to a source</a:t>
            </a:r>
            <a:r>
              <a:rPr lang="en-CA" sz="1400" dirty="0" smtClean="0"/>
              <a:t>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CA" sz="1400" dirty="0"/>
              <a:t>Requests which require the consultation of print or automated resources to identify or locate titles. </a:t>
            </a:r>
            <a:endParaRPr lang="en-CA" sz="1400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CA" sz="1400" dirty="0"/>
              <a:t>Requests which require the consultation of print or automated resources to provide an answer</a:t>
            </a:r>
            <a:r>
              <a:rPr lang="en-CA" sz="1400" dirty="0" smtClean="0"/>
              <a:t>.</a:t>
            </a:r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487705" y="4869160"/>
            <a:ext cx="416859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114676"/>
              </p:ext>
            </p:extLst>
          </p:nvPr>
        </p:nvGraphicFramePr>
        <p:xfrm>
          <a:off x="2007617" y="476672"/>
          <a:ext cx="5128766" cy="1735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14990"/>
                <a:gridCol w="622300"/>
                <a:gridCol w="659130"/>
                <a:gridCol w="716915"/>
                <a:gridCol w="675005"/>
                <a:gridCol w="670560"/>
                <a:gridCol w="76581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Date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 smtClean="0">
                          <a:solidFill>
                            <a:schemeClr val="tx1"/>
                          </a:solidFill>
                          <a:effectLst/>
                        </a:rPr>
                        <a:t>Rover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# of </a:t>
                      </a:r>
                      <a:r>
                        <a:rPr lang="en-CA" sz="1100" dirty="0" smtClean="0">
                          <a:solidFill>
                            <a:schemeClr val="tx1"/>
                          </a:solidFill>
                          <a:effectLst/>
                        </a:rPr>
                        <a:t>users </a:t>
                      </a: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helped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Location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Language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Duration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Type of question (A, B, C)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Encounter initiated by Rover or </a:t>
                      </a:r>
                      <a:r>
                        <a:rPr lang="en-CA" sz="1100" dirty="0" smtClean="0">
                          <a:solidFill>
                            <a:schemeClr val="tx1"/>
                          </a:solidFill>
                          <a:effectLst/>
                        </a:rPr>
                        <a:t>User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55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oyalty-free Image: Woman surrounded by blank sheets of pap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80" y="0"/>
            <a:ext cx="91496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740000">
            <a:off x="1115616" y="2229701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police</a:t>
            </a:r>
            <a:endParaRPr lang="en-CA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5680" y="6596390"/>
            <a:ext cx="23711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latin typeface="Arial Narrow" pitchFamily="34" charset="0"/>
              </a:rPr>
              <a:t>Image </a:t>
            </a:r>
            <a:r>
              <a:rPr lang="fr-CA" sz="1100" b="1" dirty="0">
                <a:latin typeface="Arial Narrow" pitchFamily="34" charset="0"/>
              </a:rPr>
              <a:t>: </a:t>
            </a:r>
            <a:r>
              <a:rPr lang="fr-CA" sz="1100" b="1" dirty="0" err="1" smtClean="0">
                <a:latin typeface="Arial Narrow" pitchFamily="34" charset="0"/>
              </a:rPr>
              <a:t>Dougal</a:t>
            </a:r>
            <a:r>
              <a:rPr lang="fr-CA" sz="1100" b="1" dirty="0" smtClean="0">
                <a:latin typeface="Arial Narrow" pitchFamily="34" charset="0"/>
              </a:rPr>
              <a:t> Waters (gettyimages.ca</a:t>
            </a:r>
            <a:r>
              <a:rPr lang="fr-CA" sz="1100" b="1" dirty="0">
                <a:latin typeface="Arial Narrow" pitchFamily="34" charset="0"/>
              </a:rPr>
              <a:t>)</a:t>
            </a:r>
            <a:endParaRPr lang="en-US" sz="1100" b="1" dirty="0"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-3060000">
            <a:off x="5549229" y="2715213"/>
            <a:ext cx="1292662" cy="36933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rtlCol="0">
            <a:spAutoFit/>
          </a:bodyPr>
          <a:lstStyle/>
          <a:p>
            <a:r>
              <a:rPr lang="fr-CA" dirty="0" err="1" smtClean="0"/>
              <a:t>presence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 rot="4200000">
            <a:off x="3188796" y="108243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fun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 rot="300000">
            <a:off x="539552" y="4396462"/>
            <a:ext cx="712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noise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 rot="-720000">
            <a:off x="6688546" y="3858346"/>
            <a:ext cx="92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silence</a:t>
            </a:r>
            <a:endParaRPr lang="en-CA" dirty="0"/>
          </a:p>
        </p:txBody>
      </p:sp>
      <p:sp>
        <p:nvSpPr>
          <p:cNvPr id="13" name="TextBox 12"/>
          <p:cNvSpPr txBox="1"/>
          <p:nvPr/>
        </p:nvSpPr>
        <p:spPr>
          <a:xfrm rot="3420000">
            <a:off x="2591779" y="2715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 smtClean="0"/>
              <a:t>visibility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 rot="-4740000">
            <a:off x="4054718" y="1860042"/>
            <a:ext cx="128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location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 rot="-2340000">
            <a:off x="7113573" y="245019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/>
              <a:t>b</a:t>
            </a:r>
            <a:r>
              <a:rPr lang="fr-CA" dirty="0" err="1" smtClean="0"/>
              <a:t>ird</a:t>
            </a:r>
            <a:r>
              <a:rPr lang="fr-CA" dirty="0" smtClean="0"/>
              <a:t> </a:t>
            </a:r>
            <a:r>
              <a:rPr lang="fr-CA" dirty="0" err="1" smtClean="0"/>
              <a:t>nest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 rot="-3840000">
            <a:off x="5488673" y="1082437"/>
            <a:ext cx="110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 smtClean="0"/>
              <a:t>statistics</a:t>
            </a:r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 rot="1860000">
            <a:off x="6578437" y="5442556"/>
            <a:ext cx="1210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promotion</a:t>
            </a:r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 rot="1800000">
            <a:off x="1573393" y="3695368"/>
            <a:ext cx="158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/>
              <a:t>a</a:t>
            </a:r>
            <a:r>
              <a:rPr lang="fr-CA" dirty="0" err="1" smtClean="0"/>
              <a:t>dd</a:t>
            </a:r>
            <a:r>
              <a:rPr lang="fr-CA" dirty="0" smtClean="0"/>
              <a:t> value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 rot="-600000">
            <a:off x="1440380" y="5442556"/>
            <a:ext cx="1236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 smtClean="0"/>
              <a:t>be</a:t>
            </a:r>
            <a:r>
              <a:rPr lang="fr-CA" dirty="0" smtClean="0"/>
              <a:t> </a:t>
            </a:r>
            <a:r>
              <a:rPr lang="fr-CA" dirty="0" err="1" smtClean="0"/>
              <a:t>careful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999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oyalty-free Image: Portrait of business people using digital tablet in…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32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6744655"/>
            <a:ext cx="238398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CA" sz="1100" b="1" dirty="0" smtClean="0">
                <a:solidFill>
                  <a:schemeClr val="bg1"/>
                </a:solidFill>
                <a:latin typeface="Arial Narrow" pitchFamily="34" charset="0"/>
              </a:rPr>
              <a:t>Image </a:t>
            </a:r>
            <a:r>
              <a:rPr lang="fr-CA" sz="1100" b="1" dirty="0">
                <a:solidFill>
                  <a:schemeClr val="bg1"/>
                </a:solidFill>
                <a:latin typeface="Arial Narrow" pitchFamily="34" charset="0"/>
              </a:rPr>
              <a:t>: </a:t>
            </a:r>
            <a:r>
              <a:rPr lang="fr-CA" sz="1100" b="1" dirty="0" smtClean="0">
                <a:solidFill>
                  <a:schemeClr val="bg1"/>
                </a:solidFill>
                <a:latin typeface="Arial Narrow" pitchFamily="34" charset="0"/>
              </a:rPr>
              <a:t>Martin Barraud (gettyimages.ca</a:t>
            </a:r>
            <a:r>
              <a:rPr lang="fr-CA" sz="11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n-US" sz="11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9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55679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CA" dirty="0" err="1"/>
              <a:t>Lotts</a:t>
            </a:r>
            <a:r>
              <a:rPr lang="en-CA" dirty="0"/>
              <a:t>, M., &amp; Graves, S. (2011). Using the </a:t>
            </a:r>
            <a:r>
              <a:rPr lang="en-CA" dirty="0" err="1"/>
              <a:t>iPad</a:t>
            </a:r>
            <a:r>
              <a:rPr lang="en-CA" dirty="0"/>
              <a:t> for reference services: Librarians go mobile. College &amp; Research Libraries News, 72(4), 217-220.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2636912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CA" dirty="0"/>
              <a:t>Brown, C. </a:t>
            </a:r>
            <a:r>
              <a:rPr lang="en-CA" dirty="0" err="1"/>
              <a:t>Sulz</a:t>
            </a:r>
            <a:r>
              <a:rPr lang="en-CA" dirty="0"/>
              <a:t>, D., and </a:t>
            </a:r>
            <a:r>
              <a:rPr lang="en-CA" dirty="0" err="1"/>
              <a:t>Pow</a:t>
            </a:r>
            <a:r>
              <a:rPr lang="en-CA" dirty="0"/>
              <a:t>, V. (2011, August). Roving reference with </a:t>
            </a:r>
            <a:r>
              <a:rPr lang="en-CA" dirty="0" err="1"/>
              <a:t>iPads</a:t>
            </a:r>
            <a:r>
              <a:rPr lang="en-CA" dirty="0"/>
              <a:t>: A study of the use of </a:t>
            </a:r>
            <a:r>
              <a:rPr lang="en-CA" dirty="0" err="1"/>
              <a:t>iPads</a:t>
            </a:r>
            <a:r>
              <a:rPr lang="en-CA" dirty="0"/>
              <a:t> as technological support and service assessment. Paper presented a the annual conference of the International Federation of Library Associations, San Jan, Puerto Rico. </a:t>
            </a:r>
            <a:r>
              <a:rPr lang="en-CA" dirty="0" err="1"/>
              <a:t>Retrievec</a:t>
            </a:r>
            <a:r>
              <a:rPr lang="en-CA" dirty="0"/>
              <a:t> from </a:t>
            </a:r>
            <a:r>
              <a:rPr lang="en-CA" dirty="0">
                <a:hlinkClick r:id="rId4"/>
              </a:rPr>
              <a:t>http://</a:t>
            </a:r>
            <a:r>
              <a:rPr lang="en-CA" dirty="0" smtClean="0">
                <a:hlinkClick r:id="rId4"/>
              </a:rPr>
              <a:t>conference.ifla.org/past/ifla77/197-brown-en.pdf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423108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CA" dirty="0"/>
              <a:t>May, F. (November 23, 2011). Roving reference, </a:t>
            </a:r>
            <a:r>
              <a:rPr lang="en-CA" dirty="0" err="1"/>
              <a:t>iPad</a:t>
            </a:r>
            <a:r>
              <a:rPr lang="en-CA" dirty="0"/>
              <a:t>-style. Retrieved, May 2, 2012, from </a:t>
            </a:r>
            <a:r>
              <a:rPr lang="en-CA" dirty="0">
                <a:hlinkClick r:id="rId5"/>
              </a:rPr>
              <a:t>http://theidaholibrarian.wordpress.com/2011/11/23/roving-reference-ipad-style</a:t>
            </a:r>
            <a:r>
              <a:rPr lang="en-CA" dirty="0" smtClean="0">
                <a:hlinkClick r:id="rId5"/>
              </a:rPr>
              <a:t>/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188676" y="5451549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fr-CA" dirty="0" err="1" smtClean="0"/>
              <a:t>Gadsby</a:t>
            </a:r>
            <a:r>
              <a:rPr lang="fr-CA" dirty="0" smtClean="0"/>
              <a:t>, J &amp; Qian, S. (2012, May) </a:t>
            </a:r>
            <a:r>
              <a:rPr lang="fr-CA" dirty="0" err="1" smtClean="0"/>
              <a:t>Using</a:t>
            </a:r>
            <a:r>
              <a:rPr lang="fr-CA" dirty="0" smtClean="0"/>
              <a:t> an </a:t>
            </a:r>
            <a:r>
              <a:rPr lang="fr-CA" dirty="0" err="1" smtClean="0"/>
              <a:t>iPad</a:t>
            </a:r>
            <a:r>
              <a:rPr lang="fr-CA" dirty="0" smtClean="0"/>
              <a:t> to </a:t>
            </a:r>
            <a:r>
              <a:rPr lang="fr-CA" dirty="0" err="1" smtClean="0"/>
              <a:t>redefine</a:t>
            </a:r>
            <a:r>
              <a:rPr lang="fr-CA" dirty="0" smtClean="0"/>
              <a:t> </a:t>
            </a:r>
            <a:r>
              <a:rPr lang="fr-CA" dirty="0" err="1" smtClean="0"/>
              <a:t>roving</a:t>
            </a:r>
            <a:r>
              <a:rPr lang="fr-CA" dirty="0" smtClean="0"/>
              <a:t> </a:t>
            </a:r>
            <a:r>
              <a:rPr lang="fr-CA" dirty="0" err="1" smtClean="0"/>
              <a:t>reference</a:t>
            </a:r>
            <a:r>
              <a:rPr lang="fr-CA" dirty="0" smtClean="0"/>
              <a:t> service in an </a:t>
            </a:r>
            <a:r>
              <a:rPr lang="fr-CA" dirty="0" err="1" smtClean="0"/>
              <a:t>academic</a:t>
            </a:r>
            <a:r>
              <a:rPr lang="fr-CA" dirty="0" smtClean="0"/>
              <a:t> </a:t>
            </a:r>
            <a:r>
              <a:rPr lang="fr-CA" dirty="0" err="1" smtClean="0"/>
              <a:t>library</a:t>
            </a:r>
            <a:r>
              <a:rPr lang="fr-CA" dirty="0" smtClean="0"/>
              <a:t>. Library Hi Tech News, 29(4), 1-5.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2411760" y="40466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600" dirty="0" err="1" smtClean="0"/>
              <a:t>Some</a:t>
            </a:r>
            <a:r>
              <a:rPr lang="fr-CA" sz="3600" dirty="0" smtClean="0"/>
              <a:t> </a:t>
            </a:r>
            <a:r>
              <a:rPr lang="fr-CA" sz="3600" dirty="0" err="1" smtClean="0"/>
              <a:t>readings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1944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318947873_12028f1b66.jp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071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8742" y="6356244"/>
            <a:ext cx="521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b="1" dirty="0" smtClean="0"/>
              <a:t>Maryse Laflamme, </a:t>
            </a:r>
            <a:r>
              <a:rPr lang="fr-CA" b="1" dirty="0" smtClean="0">
                <a:solidFill>
                  <a:srgbClr val="0070C0"/>
                </a:solidFill>
                <a:hlinkClick r:id="rId5"/>
              </a:rPr>
              <a:t>maryse.laflamme@uottawa.ca</a:t>
            </a:r>
            <a:endParaRPr lang="fr-CA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366</Words>
  <Application>Microsoft Office PowerPoint</Application>
  <PresentationFormat>On-screen Show (4:3)</PresentationFormat>
  <Paragraphs>100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Ottawa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COE Support</dc:creator>
  <cp:lastModifiedBy>COE Support</cp:lastModifiedBy>
  <cp:revision>44</cp:revision>
  <cp:lastPrinted>2012-10-01T18:15:40Z</cp:lastPrinted>
  <dcterms:created xsi:type="dcterms:W3CDTF">2012-09-27T15:27:45Z</dcterms:created>
  <dcterms:modified xsi:type="dcterms:W3CDTF">2012-10-11T16:09:41Z</dcterms:modified>
</cp:coreProperties>
</file>