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6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>
        <a:uFillTx/>
      </a:defRPr>
    </a:defPPr>
    <a:lvl1pPr marL="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2" autoAdjust="0"/>
    <p:restoredTop sz="94677" autoAdjust="0"/>
  </p:normalViewPr>
  <p:slideViewPr>
    <p:cSldViewPr>
      <p:cViewPr varScale="1">
        <p:scale>
          <a:sx n="62" d="100"/>
          <a:sy n="62" d="100"/>
        </p:scale>
        <p:origin x="-43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uFillTx/>
              </a:defRPr>
            </a:lvl1pPr>
          </a:lstStyle>
          <a:p>
            <a:fld id="{D6ED82FD-82DE-4023-B9CD-673F9AD5029F}" type="datetimeFigureOut">
              <a:rPr lang="en-US" smtClean="0">
                <a:uFillTx/>
              </a:rPr>
              <a:pPr/>
              <a:t>10/10/2012</a:t>
            </a:fld>
            <a:endParaRPr lang="en-US">
              <a:uFillTx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vert="horz" lIns="91440" tIns="45720" rIns="91440" bIns="45720" rtlCol="0" anchor="ctr"/>
          <a:lstStyle/>
          <a:p>
            <a:endParaRPr lang="en-US">
              <a:uFillTx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uFillTx/>
              </a:defRPr>
            </a:lvl1pPr>
          </a:lstStyle>
          <a:p>
            <a:fld id="{27C7A53F-750E-4D28-99D0-59021F7EA2D2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03120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7A53F-750E-4D28-99D0-59021F7EA2D2}" type="slidenum">
              <a:rPr lang="en-US" smtClean="0">
                <a:uFillTx/>
              </a:rPr>
              <a:pPr/>
              <a:t>2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7A53F-750E-4D28-99D0-59021F7EA2D2}" type="slidenum">
              <a:rPr lang="en-US" smtClean="0">
                <a:uFillTx/>
              </a:rPr>
              <a:pPr/>
              <a:t>4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UTSC_title_Backg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3048000"/>
            <a:ext cx="6856413" cy="1000274"/>
          </a:xfrm>
        </p:spPr>
        <p:txBody>
          <a:bodyPr>
            <a:spAutoFit/>
          </a:bodyPr>
          <a:lstStyle>
            <a:lvl1pPr>
              <a:spcAft>
                <a:spcPts val="1800"/>
              </a:spcAft>
              <a:defRPr sz="6500" b="1" i="0" baseline="0">
                <a:solidFill>
                  <a:schemeClr val="bg1"/>
                </a:solidFill>
                <a:uFillTx/>
                <a:latin typeface="Arial"/>
                <a:cs typeface="Arial"/>
              </a:defRPr>
            </a:lvl1pPr>
          </a:lstStyle>
          <a:p>
            <a:endParaRPr lang="en-US" dirty="0">
              <a:uFillTx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1" y="5410200"/>
            <a:ext cx="6858000" cy="338554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200" b="0" i="0">
                <a:solidFill>
                  <a:schemeClr val="bg1"/>
                </a:solidFill>
                <a:uFillTx/>
                <a:latin typeface="Arial Bold"/>
                <a:cs typeface="Arial Bold"/>
              </a:defRPr>
            </a:lvl1pPr>
          </a:lstStyle>
          <a:p>
            <a:endParaRPr lang="en-US" dirty="0">
              <a:uFillTx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685800"/>
          </a:xfrm>
        </p:spPr>
        <p:txBody>
          <a:bodyPr/>
          <a:lstStyle>
            <a:lvl1pPr>
              <a:defRPr sz="2800">
                <a:uFillTx/>
              </a:defRPr>
            </a:lvl1pPr>
          </a:lstStyle>
          <a:p>
            <a:r>
              <a:rPr lang="en-US" smtClean="0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2133600" y="0"/>
            <a:ext cx="7010400" cy="914400"/>
          </a:xfrm>
          <a:prstGeom prst="rect">
            <a:avLst/>
          </a:prstGeom>
          <a:solidFill>
            <a:srgbClr val="C1BE0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85000"/>
                  <a:lumOff val="15000"/>
                </a:schemeClr>
              </a:solidFill>
              <a:effectLst/>
              <a:uFillTx/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371600"/>
            <a:ext cx="7772400" cy="685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lvl1pPr>
              <a:defRPr sz="2400">
                <a:uFillTx/>
              </a:defRPr>
            </a:lvl1pPr>
          </a:lstStyle>
          <a:p>
            <a:pPr lvl="0"/>
            <a:endParaRPr lang="en-US" dirty="0">
              <a:uFillTx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85800" y="2057400"/>
            <a:ext cx="7772400" cy="35194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+mj-lt" charset="0"/>
              <a:buNone/>
              <a:defRPr>
                <a:uFillTx/>
              </a:defRPr>
            </a:lvl1pPr>
            <a:lvl2pPr marL="8001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AutoNum type="arabicPeriod"/>
              <a:defRPr>
                <a:uFillTx/>
              </a:defRPr>
            </a:lvl2pPr>
            <a:lvl3pPr marL="1314450" marR="0" indent="-4000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AutoNum type="alphaLcPeriod"/>
              <a:defRPr>
                <a:uFillTx/>
              </a:defRPr>
            </a:lvl3pPr>
            <a:lvl4pPr marL="1771650" marR="0" indent="-4000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AutoNum type="romanLcPeriod"/>
              <a:defRPr>
                <a:uFillTx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  <a:defRPr>
                <a:uFillTx/>
              </a:defRPr>
            </a:lvl5pPr>
          </a:lstStyle>
          <a:p>
            <a:pPr lvl="0"/>
            <a:endParaRPr lang="en-US" noProof="0" dirty="0" smtClean="0">
              <a:uFillTx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endParaRPr lang="en-US" dirty="0">
              <a:uFillTx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2800">
                <a:uFillTx/>
              </a:defRPr>
            </a:lvl1pPr>
            <a:extLst/>
          </a:lstStyle>
          <a:p>
            <a:endParaRPr lang="en-US" dirty="0">
              <a:uFillTx/>
            </a:endParaRP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>
                <a:uFillTx/>
              </a:defRPr>
            </a:lvl1pPr>
          </a:lstStyle>
          <a:p>
            <a:fld id="{EB2E454C-BE75-4E48-BCE8-8DCAFD268B15}" type="datetime1">
              <a:rPr lang="en-US" smtClean="0">
                <a:uFillTx/>
              </a:rPr>
              <a:pPr/>
              <a:t>10/10/2012</a:t>
            </a:fld>
            <a:endParaRPr lang="en-US">
              <a:uFillTx/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351087" cy="365125"/>
          </a:xfrm>
          <a:prstGeom prst="rect">
            <a:avLst/>
          </a:prstGeom>
        </p:spPr>
        <p:txBody>
          <a:bodyPr/>
          <a:lstStyle>
            <a:lvl1pPr>
              <a:defRPr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131175" y="6492875"/>
            <a:ext cx="1012825" cy="365125"/>
          </a:xfrm>
          <a:prstGeom prst="rect">
            <a:avLst/>
          </a:prstGeom>
        </p:spPr>
        <p:txBody>
          <a:bodyPr/>
          <a:lstStyle>
            <a:lvl1pPr>
              <a:defRPr>
                <a:uFillTx/>
              </a:defRPr>
            </a:lvl1pPr>
          </a:lstStyle>
          <a:p>
            <a:fld id="{5AFF2F8D-1FB1-4409-848F-C6131D1D247F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UTSC_Inside_Foote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51500"/>
            <a:ext cx="9144000" cy="12065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371600"/>
            <a:ext cx="7772400" cy="685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>
              <a:uFillTx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35194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CA" dirty="0" smtClean="0">
              <a:uFillTx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85800" y="693738"/>
            <a:ext cx="5638800" cy="152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>
                <a:uFillTx/>
              </a:defRPr>
            </a:pPr>
            <a:endParaRPr lang="en-US" dirty="0">
              <a:uFillTx/>
              <a:ea typeface="+mn-ea"/>
            </a:endParaRPr>
          </a:p>
        </p:txBody>
      </p:sp>
      <p:pic>
        <p:nvPicPr>
          <p:cNvPr id="1030" name="Picture 9" descr="UTSC_Inside_Header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7" name="Rectangle 6"/>
          <p:cNvSpPr/>
          <p:nvPr/>
        </p:nvSpPr>
        <p:spPr bwMode="auto">
          <a:xfrm>
            <a:off x="2133600" y="0"/>
            <a:ext cx="7010400" cy="914400"/>
          </a:xfrm>
          <a:prstGeom prst="rect">
            <a:avLst/>
          </a:prstGeom>
          <a:solidFill>
            <a:srgbClr val="C1BE0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uFillTx/>
              <a:latin typeface="Time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300" b="1">
          <a:solidFill>
            <a:srgbClr val="61B0E0"/>
          </a:solidFill>
          <a:uFillTx/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300" b="1">
          <a:solidFill>
            <a:srgbClr val="61B0E0"/>
          </a:solidFill>
          <a:uFillTx/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300" b="1">
          <a:solidFill>
            <a:srgbClr val="61B0E0"/>
          </a:solidFill>
          <a:uFillTx/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300" b="1">
          <a:solidFill>
            <a:srgbClr val="61B0E0"/>
          </a:solidFill>
          <a:uFillTx/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300" b="1">
          <a:solidFill>
            <a:srgbClr val="61B0E0"/>
          </a:solidFill>
          <a:uFillTx/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100" b="1">
          <a:solidFill>
            <a:srgbClr val="CE392F"/>
          </a:solidFill>
          <a:uFillTx/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100" b="1">
          <a:solidFill>
            <a:srgbClr val="CE392F"/>
          </a:solidFill>
          <a:uFillTx/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100" b="1">
          <a:solidFill>
            <a:srgbClr val="CE392F"/>
          </a:solidFill>
          <a:uFillTx/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100" b="1">
          <a:solidFill>
            <a:srgbClr val="CE392F"/>
          </a:solidFill>
          <a:uFillTx/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 typeface="+mj-lt" charset="0"/>
        <a:defRPr sz="1700">
          <a:solidFill>
            <a:schemeClr val="tx1"/>
          </a:solidFill>
          <a:uFillTx/>
          <a:latin typeface="+mn-lt"/>
          <a:ea typeface="ＭＳ Ｐゴシック" charset="-128"/>
          <a:cs typeface="Arial"/>
        </a:defRPr>
      </a:lvl1pPr>
      <a:lvl2pPr marL="800100" indent="-3429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 typeface="Arial" pitchFamily="34" charset="0"/>
        <a:buAutoNum type="arabicPeriod"/>
        <a:defRPr sz="1700">
          <a:solidFill>
            <a:schemeClr val="tx1"/>
          </a:solidFill>
          <a:uFillTx/>
          <a:latin typeface="Arial (Body)"/>
          <a:ea typeface="Arial (Body)" charset="0"/>
          <a:cs typeface="Arial (Body)"/>
        </a:defRPr>
      </a:lvl2pPr>
      <a:lvl3pPr marL="1314450" indent="-40005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 typeface="Arial" pitchFamily="34" charset="0"/>
        <a:buAutoNum type="alphaLcPeriod"/>
        <a:defRPr sz="1700">
          <a:solidFill>
            <a:schemeClr val="tx1"/>
          </a:solidFill>
          <a:uFillTx/>
          <a:latin typeface="Arial (Body)"/>
          <a:ea typeface="Arial (Body)" charset="0"/>
          <a:cs typeface="Arial (Body)"/>
        </a:defRPr>
      </a:lvl3pPr>
      <a:lvl4pPr marL="1771650" indent="-40005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 typeface="Arial" pitchFamily="34" charset="0"/>
        <a:buAutoNum type="romanLcPeriod"/>
        <a:defRPr sz="1700">
          <a:solidFill>
            <a:schemeClr val="tx1"/>
          </a:solidFill>
          <a:uFillTx/>
          <a:latin typeface="+mn-lt"/>
          <a:ea typeface="ＭＳ Ｐゴシック" charset="-128"/>
          <a:cs typeface="ＭＳ Ｐゴシック" charset="-128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sz="1700">
          <a:solidFill>
            <a:schemeClr val="tx1"/>
          </a:solidFill>
          <a:uFillTx/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 typeface="Times" charset="0"/>
        <a:buChar char="•"/>
        <a:defRPr sz="1900">
          <a:solidFill>
            <a:schemeClr val="tx1"/>
          </a:solidFill>
          <a:uFillTx/>
          <a:latin typeface="+mn-lt"/>
        </a:defRPr>
      </a:lvl6pPr>
      <a:lvl7pPr marL="2971800" indent="-228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 typeface="Times" charset="0"/>
        <a:buChar char="•"/>
        <a:defRPr sz="1900">
          <a:solidFill>
            <a:schemeClr val="tx1"/>
          </a:solidFill>
          <a:uFillTx/>
          <a:latin typeface="+mn-lt"/>
        </a:defRPr>
      </a:lvl7pPr>
      <a:lvl8pPr marL="3429000" indent="-228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 typeface="Times" charset="0"/>
        <a:buChar char="•"/>
        <a:defRPr sz="1900">
          <a:solidFill>
            <a:schemeClr val="tx1"/>
          </a:solidFill>
          <a:uFillTx/>
          <a:latin typeface="+mn-lt"/>
        </a:defRPr>
      </a:lvl8pPr>
      <a:lvl9pPr marL="3886200" indent="-228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 typeface="Times" charset="0"/>
        <a:buChar char="•"/>
        <a:defRPr sz="1900">
          <a:solidFill>
            <a:schemeClr val="tx1"/>
          </a:solidFill>
          <a:uFillTx/>
          <a:latin typeface="+mn-lt"/>
        </a:defRPr>
      </a:lvl9pPr>
    </p:bodyStyle>
    <p:otherStyle>
      <a:defPPr>
        <a:defRPr lang="en-US">
          <a:uFillTx/>
        </a:defRPr>
      </a:defPPr>
      <a:lvl1pPr marL="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4294967294"/>
          <p:cNvSpPr>
            <a:spLocks noGrp="1"/>
          </p:cNvSpPr>
          <p:nvPr>
            <p:ph type="ctrTitle"/>
          </p:nvPr>
        </p:nvSpPr>
        <p:spPr>
          <a:xfrm>
            <a:off x="2175131" y="3043600"/>
            <a:ext cx="6639922" cy="2301838"/>
          </a:xfrm>
        </p:spPr>
        <p:txBody>
          <a:bodyPr/>
          <a:lstStyle/>
          <a:p>
            <a:r>
              <a:rPr sz="4800" dirty="0">
                <a:uFillTx/>
                <a:latin typeface="Arial" charset="0"/>
              </a:rPr>
              <a:t>Not just for YouTube: Making </a:t>
            </a:r>
            <a:r>
              <a:rPr sz="4800" dirty="0" smtClean="0">
                <a:uFillTx/>
                <a:latin typeface="Arial" charset="0"/>
              </a:rPr>
              <a:t>table</a:t>
            </a:r>
            <a:r>
              <a:rPr lang="en-CA" sz="4800" dirty="0" smtClean="0">
                <a:uFillTx/>
                <a:latin typeface="Arial" charset="0"/>
              </a:rPr>
              <a:t>t</a:t>
            </a:r>
            <a:r>
              <a:rPr sz="4800" dirty="0" smtClean="0">
                <a:uFillTx/>
                <a:latin typeface="Arial" charset="0"/>
              </a:rPr>
              <a:t>s </a:t>
            </a:r>
            <a:r>
              <a:rPr sz="4800" dirty="0">
                <a:uFillTx/>
                <a:latin typeface="Arial" charset="0"/>
              </a:rPr>
              <a:t>work </a:t>
            </a:r>
            <a:r>
              <a:rPr sz="4800" dirty="0" smtClean="0">
                <a:uFillTx/>
                <a:latin typeface="Arial" charset="0"/>
              </a:rPr>
              <a:t>for</a:t>
            </a:r>
            <a:r>
              <a:rPr lang="en-CA" sz="4800" dirty="0" smtClean="0">
                <a:uFillTx/>
                <a:latin typeface="Arial" charset="0"/>
              </a:rPr>
              <a:t> </a:t>
            </a:r>
            <a:r>
              <a:rPr sz="4800" dirty="0" smtClean="0">
                <a:uFillTx/>
                <a:latin typeface="Arial" charset="0"/>
              </a:rPr>
              <a:t>YOU</a:t>
            </a:r>
            <a:r>
              <a:rPr sz="4800" dirty="0">
                <a:uFillTx/>
                <a:latin typeface="Arial" charset="0"/>
              </a:rPr>
              <a:t>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3765" y="5403843"/>
            <a:ext cx="5986891" cy="1015663"/>
          </a:xfrm>
        </p:spPr>
        <p:txBody>
          <a:bodyPr/>
          <a:lstStyle/>
          <a:p>
            <a:r>
              <a:rPr dirty="0">
                <a:uFillTx/>
              </a:rPr>
              <a:t>Sarah Forbes @4Bes </a:t>
            </a:r>
          </a:p>
          <a:p>
            <a:r>
              <a:rPr dirty="0">
                <a:uFillTx/>
              </a:rPr>
              <a:t>http</a:t>
            </a:r>
            <a:r>
              <a:rPr dirty="0" smtClean="0">
                <a:uFillTx/>
              </a:rPr>
              <a:t>://</a:t>
            </a:r>
            <a:r>
              <a:rPr lang="en-CA" dirty="0" smtClean="0">
                <a:uFillTx/>
              </a:rPr>
              <a:t>uoft.me</a:t>
            </a:r>
            <a:r>
              <a:rPr dirty="0" smtClean="0">
                <a:uFillTx/>
              </a:rPr>
              <a:t>/</a:t>
            </a:r>
            <a:r>
              <a:rPr dirty="0" err="1" smtClean="0">
                <a:uFillTx/>
              </a:rPr>
              <a:t>smforbes</a:t>
            </a:r>
            <a:endParaRPr lang="en-CA" dirty="0" smtClean="0">
              <a:uFillTx/>
            </a:endParaRPr>
          </a:p>
          <a:p>
            <a:endParaRPr dirty="0">
              <a:uFillTx/>
            </a:endParaRPr>
          </a:p>
        </p:txBody>
      </p:sp>
      <p:sp>
        <p:nvSpPr>
          <p:cNvPr id="4" name="Title 4294967294"/>
          <p:cNvSpPr txBox="1">
            <a:spLocks/>
          </p:cNvSpPr>
          <p:nvPr/>
        </p:nvSpPr>
        <p:spPr bwMode="auto">
          <a:xfrm>
            <a:off x="4495800" y="6393356"/>
            <a:ext cx="4243636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Tx/>
              <a:buNone/>
              <a:defRPr sz="2200" b="0" i="0">
                <a:solidFill>
                  <a:schemeClr val="bg1"/>
                </a:solidFill>
                <a:uFillTx/>
                <a:latin typeface="Arial Bold"/>
                <a:ea typeface="ＭＳ Ｐゴシック" charset="-128"/>
                <a:cs typeface="Arial Bold"/>
              </a:defRPr>
            </a:lvl1pPr>
            <a:lvl2pPr marL="8001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AutoNum type="arabicPeriod"/>
              <a:defRPr sz="1700">
                <a:solidFill>
                  <a:schemeClr val="tx1"/>
                </a:solidFill>
                <a:uFillTx/>
                <a:latin typeface="Arial (Body)"/>
                <a:ea typeface="Arial (Body)" charset="0"/>
                <a:cs typeface="Arial (Body)"/>
              </a:defRPr>
            </a:lvl2pPr>
            <a:lvl3pPr marL="1314450" indent="-40005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AutoNum type="alphaLcPeriod"/>
              <a:defRPr sz="1700">
                <a:solidFill>
                  <a:schemeClr val="tx1"/>
                </a:solidFill>
                <a:uFillTx/>
                <a:latin typeface="Arial (Body)"/>
                <a:ea typeface="Arial (Body)" charset="0"/>
                <a:cs typeface="Arial (Body)"/>
              </a:defRPr>
            </a:lvl3pPr>
            <a:lvl4pPr marL="1771650" indent="-40005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AutoNum type="romanLcPeriod"/>
              <a:defRPr sz="1700">
                <a:solidFill>
                  <a:schemeClr val="tx1"/>
                </a:solidFill>
                <a:uFillTx/>
                <a:latin typeface="+mn-lt"/>
                <a:ea typeface="ＭＳ Ｐゴシック" charset="-128"/>
                <a:cs typeface="ＭＳ Ｐゴシック" charset="-128"/>
              </a:defRPr>
            </a:lvl4pPr>
            <a:lvl5pPr marL="20574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uFillTx/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 sz="1900">
                <a:solidFill>
                  <a:schemeClr val="tx1"/>
                </a:solidFill>
                <a:uFillTx/>
                <a:latin typeface="+mn-lt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 sz="1900">
                <a:solidFill>
                  <a:schemeClr val="tx1"/>
                </a:solidFill>
                <a:uFillTx/>
                <a:latin typeface="+mn-lt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 sz="1900">
                <a:solidFill>
                  <a:schemeClr val="tx1"/>
                </a:solidFill>
                <a:uFillTx/>
                <a:latin typeface="+mn-lt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 sz="1900">
                <a:solidFill>
                  <a:schemeClr val="tx1"/>
                </a:solidFill>
                <a:uFillTx/>
                <a:latin typeface="+mn-lt"/>
              </a:defRPr>
            </a:lvl9pPr>
          </a:lstStyle>
          <a:p>
            <a:pPr algn="r"/>
            <a:r>
              <a:rPr lang="en-CA" sz="2000" dirty="0" smtClean="0">
                <a:latin typeface="Arial Bold" pitchFamily="34" charset="0"/>
                <a:cs typeface="Arial Bold" pitchFamily="34" charset="0"/>
              </a:rPr>
              <a:t>OCUL Webinar – October 11, 2012</a:t>
            </a:r>
            <a:endParaRPr lang="en-CA" sz="2000" i="1" dirty="0">
              <a:latin typeface="Arial Bold" pitchFamily="34" charset="0"/>
              <a:cs typeface="Arial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2"/>
          <p:cNvSpPr>
            <a:spLocks noGrp="1"/>
          </p:cNvSpPr>
          <p:nvPr>
            <p:ph type="title"/>
          </p:nvPr>
        </p:nvSpPr>
        <p:spPr>
          <a:xfrm>
            <a:off x="685800" y="1295400"/>
            <a:ext cx="7538695" cy="655708"/>
          </a:xfrm>
        </p:spPr>
        <p:txBody>
          <a:bodyPr/>
          <a:lstStyle/>
          <a:p>
            <a:r>
              <a:rPr lang="en-US" sz="3600" dirty="0" smtClean="0">
                <a:uFillTx/>
                <a:latin typeface="Arial"/>
                <a:cs typeface="Myriad Pro Semibold"/>
              </a:rPr>
              <a:t>Tablet integration: ground zero </a:t>
            </a:r>
          </a:p>
        </p:txBody>
      </p:sp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449484" y="2140815"/>
            <a:ext cx="5384192" cy="4360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294967294"/>
          <p:cNvSpPr>
            <a:spLocks noGrp="1"/>
          </p:cNvSpPr>
          <p:nvPr>
            <p:ph type="title"/>
          </p:nvPr>
        </p:nvSpPr>
        <p:spPr>
          <a:xfrm>
            <a:off x="685800" y="1295400"/>
            <a:ext cx="7772400" cy="685800"/>
          </a:xfrm>
        </p:spPr>
        <p:txBody>
          <a:bodyPr/>
          <a:lstStyle/>
          <a:p>
            <a:r>
              <a:rPr sz="3600" dirty="0">
                <a:uFillTx/>
                <a:latin typeface="Arial" charset="0"/>
              </a:rPr>
              <a:t>What do </a:t>
            </a:r>
            <a:r>
              <a:rPr lang="en-CA" sz="3600" dirty="0" smtClean="0">
                <a:uFillTx/>
                <a:latin typeface="Arial" charset="0"/>
              </a:rPr>
              <a:t>I </a:t>
            </a:r>
            <a:r>
              <a:rPr sz="3600" dirty="0" smtClean="0">
                <a:uFillTx/>
                <a:latin typeface="Arial" charset="0"/>
              </a:rPr>
              <a:t>want </a:t>
            </a:r>
            <a:r>
              <a:rPr sz="3600" dirty="0">
                <a:uFillTx/>
                <a:latin typeface="Arial" charset="0"/>
              </a:rPr>
              <a:t>to do?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870006" y="2088152"/>
            <a:ext cx="3674322" cy="275574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 rotWithShape="1">
          <a:blip r:embed="rId3"/>
          <a:srcRect t="50000" r="13326"/>
          <a:stretch/>
        </p:blipFill>
        <p:spPr>
          <a:xfrm>
            <a:off x="685801" y="2362200"/>
            <a:ext cx="2560320" cy="1908144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 bwMode="auto">
          <a:xfrm rot="5400000">
            <a:off x="3337324" y="3072433"/>
            <a:ext cx="457672" cy="487679"/>
          </a:xfrm>
          <a:prstGeom prst="upArrow">
            <a:avLst/>
          </a:prstGeom>
          <a:solidFill>
            <a:srgbClr val="8B008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" charset="0"/>
              </a:defRPr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uFillTx/>
              <a:latin typeface="Times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5161186" y="3039377"/>
            <a:ext cx="36576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/>
          <p:cNvSpPr>
            <a:spLocks noGrp="1"/>
          </p:cNvSpPr>
          <p:nvPr>
            <p:ph idx="1"/>
          </p:nvPr>
        </p:nvSpPr>
        <p:spPr>
          <a:xfrm>
            <a:off x="685800" y="2335161"/>
            <a:ext cx="8001000" cy="3684639"/>
          </a:xfrm>
        </p:spPr>
        <p:txBody>
          <a:bodyPr>
            <a:normAutofit/>
          </a:bodyPr>
          <a:lstStyle/>
          <a:p>
            <a:pPr lvl="0">
              <a:buChar char="•"/>
            </a:pPr>
            <a:r>
              <a:rPr lang="en-CA" sz="2800" dirty="0">
                <a:solidFill>
                  <a:srgbClr val="2F2B20"/>
                </a:solidFill>
                <a:latin typeface="Calibri" charset="0"/>
              </a:rPr>
              <a:t> TASK INVENTORY</a:t>
            </a:r>
          </a:p>
          <a:p>
            <a:pPr lvl="0">
              <a:buChar char="•"/>
            </a:pPr>
            <a:r>
              <a:rPr lang="en-CA" sz="2800" dirty="0">
                <a:solidFill>
                  <a:srgbClr val="2F2B20"/>
                </a:solidFill>
                <a:latin typeface="Calibri" charset="0"/>
              </a:rPr>
              <a:t> SHOW &amp; TELL/DEMONSTRATIONS</a:t>
            </a:r>
          </a:p>
          <a:p>
            <a:pPr lvl="0">
              <a:buChar char="•"/>
            </a:pPr>
            <a:r>
              <a:rPr lang="en-CA" sz="2800" dirty="0">
                <a:solidFill>
                  <a:srgbClr val="2F2B20"/>
                </a:solidFill>
                <a:latin typeface="Calibri" charset="0"/>
              </a:rPr>
              <a:t> APP RECOMMENDATIONS</a:t>
            </a:r>
          </a:p>
          <a:p>
            <a:pPr lvl="0">
              <a:buChar char="•"/>
            </a:pPr>
            <a:r>
              <a:rPr lang="en-CA" sz="2800" dirty="0">
                <a:solidFill>
                  <a:srgbClr val="2F2B20"/>
                </a:solidFill>
                <a:latin typeface="Calibri" charset="0"/>
              </a:rPr>
              <a:t> SETUP</a:t>
            </a:r>
          </a:p>
          <a:p>
            <a:pPr lvl="0">
              <a:buChar char="•"/>
            </a:pPr>
            <a:r>
              <a:rPr lang="en-CA" sz="2800" dirty="0">
                <a:solidFill>
                  <a:srgbClr val="2F2B20"/>
                </a:solidFill>
                <a:latin typeface="Calibri" charset="0"/>
              </a:rPr>
              <a:t> TRAINING</a:t>
            </a:r>
          </a:p>
          <a:p>
            <a:pPr marL="0" indent="0"/>
            <a:endParaRPr lang="en-US" sz="2800" cap="small" dirty="0">
              <a:uFillTx/>
              <a:latin typeface="Calibri"/>
              <a:cs typeface="Myriad Pro Semibold"/>
            </a:endParaRPr>
          </a:p>
          <a:p>
            <a:pPr marL="0" indent="0">
              <a:buChar char="•"/>
            </a:pPr>
            <a:endParaRPr lang="en-US" sz="2800" cap="small" dirty="0">
              <a:uFillTx/>
              <a:latin typeface="Calibri"/>
              <a:cs typeface="Myriad Pro Semibold"/>
            </a:endParaRPr>
          </a:p>
          <a:p>
            <a:pPr marL="0" indent="0">
              <a:buChar char="•"/>
            </a:pPr>
            <a:endParaRPr lang="en-US" sz="2400" cap="small" dirty="0">
              <a:uFillTx/>
              <a:latin typeface="Myriad Pro Semibold"/>
              <a:cs typeface="Myriad Pro Semibold"/>
            </a:endParaRPr>
          </a:p>
        </p:txBody>
      </p:sp>
      <p:sp>
        <p:nvSpPr>
          <p:cNvPr id="16387" name="Title 2"/>
          <p:cNvSpPr>
            <a:spLocks noGrp="1"/>
          </p:cNvSpPr>
          <p:nvPr>
            <p:ph type="title"/>
          </p:nvPr>
        </p:nvSpPr>
        <p:spPr>
          <a:xfrm>
            <a:off x="685800" y="1295400"/>
            <a:ext cx="7696200" cy="791916"/>
          </a:xfrm>
        </p:spPr>
        <p:txBody>
          <a:bodyPr/>
          <a:lstStyle/>
          <a:p>
            <a:r>
              <a:rPr lang="en-US" sz="3600" dirty="0" smtClean="0">
                <a:uFillTx/>
                <a:latin typeface="Arial"/>
                <a:cs typeface="Myriad Pro Semibold"/>
              </a:rPr>
              <a:t>Branching out: Consultations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5486400" y="1347560"/>
            <a:ext cx="3657600" cy="2743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3600" dirty="0">
                <a:uFillTx/>
                <a:latin typeface="Helvetica" charset="0"/>
              </a:rPr>
              <a:t>Conducting Research</a:t>
            </a:r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712328" y="2111480"/>
            <a:ext cx="4670946" cy="350321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4189768" y="1930694"/>
            <a:ext cx="3657600" cy="27432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187948" y="3789058"/>
            <a:ext cx="3657600" cy="27432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6"/>
          <a:stretch>
            <a:fillRect/>
          </a:stretch>
        </p:blipFill>
        <p:spPr>
          <a:xfrm>
            <a:off x="5486400" y="4090760"/>
            <a:ext cx="3657600" cy="2743200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7"/>
          <a:stretch>
            <a:fillRect/>
          </a:stretch>
        </p:blipFill>
        <p:spPr>
          <a:xfrm>
            <a:off x="3032561" y="3946842"/>
            <a:ext cx="3657600" cy="274320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8"/>
          <a:stretch>
            <a:fillRect/>
          </a:stretch>
        </p:blipFill>
        <p:spPr>
          <a:xfrm>
            <a:off x="2709148" y="3271672"/>
            <a:ext cx="2057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1066800" y="1066800"/>
            <a:ext cx="3657600" cy="27432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5382923" y="3958000"/>
            <a:ext cx="3657600" cy="27432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61242" y="3197761"/>
            <a:ext cx="3657600" cy="27432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2605935" y="2743727"/>
            <a:ext cx="3657600" cy="27432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6"/>
          <a:srcRect b="17763"/>
          <a:stretch/>
        </p:blipFill>
        <p:spPr>
          <a:xfrm>
            <a:off x="1909049" y="4602093"/>
            <a:ext cx="3657600" cy="2255907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7"/>
          <a:stretch>
            <a:fillRect/>
          </a:stretch>
        </p:blipFill>
        <p:spPr>
          <a:xfrm>
            <a:off x="5105400" y="1524000"/>
            <a:ext cx="36576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294967294"/>
          <p:cNvSpPr>
            <a:spLocks noGrp="1"/>
          </p:cNvSpPr>
          <p:nvPr>
            <p:ph idx="1"/>
          </p:nvPr>
        </p:nvSpPr>
        <p:spPr>
          <a:xfrm>
            <a:off x="706918" y="2300254"/>
            <a:ext cx="7956000" cy="3519488"/>
          </a:xfrm>
        </p:spPr>
        <p:txBody>
          <a:bodyPr/>
          <a:lstStyle/>
          <a:p>
            <a:pPr lvl="0">
              <a:buChar char="•"/>
            </a:pPr>
            <a:r>
              <a:rPr lang="en-CA" sz="2800" b="0" i="0" u="none" dirty="0" smtClean="0">
                <a:solidFill>
                  <a:srgbClr val="2F2B20"/>
                </a:solidFill>
                <a:uFillTx/>
                <a:latin typeface="Calibri" charset="0"/>
              </a:rPr>
              <a:t>DISCOVERY [search options]</a:t>
            </a:r>
          </a:p>
          <a:p>
            <a:pPr lvl="0">
              <a:buChar char="•"/>
            </a:pPr>
            <a:r>
              <a:rPr lang="en-CA" sz="2800" b="0" i="0" u="none" dirty="0" smtClean="0">
                <a:solidFill>
                  <a:srgbClr val="2F2B20"/>
                </a:solidFill>
                <a:uFillTx/>
                <a:latin typeface="Calibri" charset="0"/>
              </a:rPr>
              <a:t>ACCESS [full-text, authentication]</a:t>
            </a:r>
          </a:p>
          <a:p>
            <a:pPr lvl="0">
              <a:buChar char="•"/>
            </a:pPr>
            <a:r>
              <a:rPr lang="en-CA" sz="2800" b="0" i="0" u="none" dirty="0" smtClean="0">
                <a:solidFill>
                  <a:srgbClr val="2F2B20"/>
                </a:solidFill>
                <a:uFillTx/>
                <a:latin typeface="Calibri" charset="0"/>
              </a:rPr>
              <a:t>READ [online/offline, downloads]</a:t>
            </a:r>
          </a:p>
          <a:p>
            <a:pPr lvl="0">
              <a:buChar char="•"/>
            </a:pPr>
            <a:r>
              <a:rPr lang="en-CA" sz="2800" b="0" i="0" u="none" dirty="0" smtClean="0">
                <a:solidFill>
                  <a:srgbClr val="2F2B20"/>
                </a:solidFill>
                <a:uFillTx/>
                <a:latin typeface="Calibri" charset="0"/>
              </a:rPr>
              <a:t>ANNOTATE [highlighting, underlining, notes] &amp; COPY/PASTE</a:t>
            </a:r>
          </a:p>
          <a:p>
            <a:pPr lvl="0">
              <a:buChar char="•"/>
            </a:pPr>
            <a:r>
              <a:rPr lang="en-CA" sz="2800" b="0" i="0" u="none" dirty="0" smtClean="0">
                <a:solidFill>
                  <a:srgbClr val="2F2B20"/>
                </a:solidFill>
                <a:uFillTx/>
                <a:latin typeface="Calibri" charset="0"/>
              </a:rPr>
              <a:t>SHARE [via email, social media]</a:t>
            </a:r>
          </a:p>
          <a:p>
            <a:pPr marL="0" lvl="0" indent="0"/>
            <a:endParaRPr lang="en-CA" sz="2800" b="0" i="0" u="none" dirty="0" smtClean="0">
              <a:solidFill>
                <a:srgbClr val="2F2B20"/>
              </a:solidFill>
              <a:uFillTx/>
              <a:latin typeface="Calibri" charset="0"/>
            </a:endParaRPr>
          </a:p>
          <a:p>
            <a:pPr lvl="0">
              <a:buChar char="•"/>
            </a:pPr>
            <a:endParaRPr sz="2800" b="0" i="0" u="none" dirty="0" smtClean="0">
              <a:solidFill>
                <a:srgbClr val="2F2B20"/>
              </a:solidFill>
              <a:uFillTx/>
              <a:latin typeface="Calibri" charset="0"/>
            </a:endParaRPr>
          </a:p>
          <a:p>
            <a:pPr lvl="0">
              <a:buChar char="•"/>
            </a:pPr>
            <a:endParaRPr sz="2800" b="0" i="0" u="none" dirty="0">
              <a:solidFill>
                <a:srgbClr val="2F2B20"/>
              </a:solidFill>
              <a:uFillTx/>
              <a:latin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295400"/>
            <a:ext cx="7772400" cy="685800"/>
          </a:xfrm>
        </p:spPr>
        <p:txBody>
          <a:bodyPr/>
          <a:lstStyle/>
          <a:p>
            <a:r>
              <a:rPr sz="3600" dirty="0">
                <a:uFillTx/>
                <a:latin typeface="Arial" charset="0"/>
              </a:rPr>
              <a:t>Considerations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294967294"/>
          <p:cNvPicPr/>
          <p:nvPr/>
        </p:nvPicPr>
        <p:blipFill>
          <a:blip r:embed="rId2"/>
          <a:stretch>
            <a:fillRect/>
          </a:stretch>
        </p:blipFill>
        <p:spPr>
          <a:xfrm>
            <a:off x="708767" y="2014110"/>
            <a:ext cx="5593573" cy="4392487"/>
          </a:xfrm>
          <a:prstGeom prst="rect">
            <a:avLst/>
          </a:prstGeom>
        </p:spPr>
      </p:pic>
      <p:sp>
        <p:nvSpPr>
          <p:cNvPr id="3" name="Title 4294967294"/>
          <p:cNvSpPr>
            <a:spLocks noGrp="1"/>
          </p:cNvSpPr>
          <p:nvPr>
            <p:ph idx="1"/>
          </p:nvPr>
        </p:nvSpPr>
        <p:spPr>
          <a:xfrm>
            <a:off x="3300165" y="6219848"/>
            <a:ext cx="3855378" cy="271231"/>
          </a:xfrm>
        </p:spPr>
        <p:txBody>
          <a:bodyPr/>
          <a:lstStyle/>
          <a:p>
            <a:r>
              <a:rPr sz="900" dirty="0">
                <a:uFillTx/>
                <a:latin typeface="Arial" charset="0"/>
              </a:rPr>
              <a:t>Photo: stairs by Bread Mouth, on Flickr </a:t>
            </a:r>
            <a:r>
              <a:rPr sz="900" i="1" dirty="0">
                <a:uFillTx/>
                <a:latin typeface="Arial" charset="0"/>
              </a:rPr>
              <a:t>http://flic.kr/p/aqok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8767" y="1295400"/>
            <a:ext cx="7772400" cy="685800"/>
          </a:xfrm>
        </p:spPr>
        <p:txBody>
          <a:bodyPr/>
          <a:lstStyle/>
          <a:p>
            <a:r>
              <a:rPr sz="3600" dirty="0">
                <a:uFillTx/>
                <a:latin typeface="Arial" charset="0"/>
              </a:rPr>
              <a:t>Next Steps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294967294"/>
          <p:cNvSpPr>
            <a:spLocks noGrp="1"/>
          </p:cNvSpPr>
          <p:nvPr>
            <p:ph idx="1"/>
          </p:nvPr>
        </p:nvSpPr>
        <p:spPr>
          <a:xfrm>
            <a:off x="643565" y="3428999"/>
            <a:ext cx="7772400" cy="1371601"/>
          </a:xfrm>
        </p:spPr>
        <p:txBody>
          <a:bodyPr anchor="ctr"/>
          <a:lstStyle/>
          <a:p>
            <a:pPr algn="ctr"/>
            <a:r>
              <a:rPr sz="3200" dirty="0">
                <a:uFillTx/>
                <a:latin typeface="Calibri" charset="0"/>
              </a:rPr>
              <a:t>Sarah Forbes</a:t>
            </a:r>
          </a:p>
          <a:p>
            <a:pPr algn="ctr"/>
            <a:r>
              <a:rPr sz="3200" dirty="0">
                <a:uFillTx/>
                <a:latin typeface="Calibri" charset="0"/>
              </a:rPr>
              <a:t>http://</a:t>
            </a:r>
            <a:r>
              <a:rPr sz="3200" dirty="0" smtClean="0">
                <a:uFillTx/>
                <a:latin typeface="Calibri" charset="0"/>
              </a:rPr>
              <a:t>uoft.me/smforbes</a:t>
            </a:r>
            <a:endParaRPr sz="3600" dirty="0">
              <a:uFillTx/>
              <a:latin typeface="Calibri" charset="0"/>
            </a:endParaRPr>
          </a:p>
          <a:p>
            <a:endParaRPr dirty="0">
              <a:uFillTx/>
              <a:latin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6359" y="1828800"/>
            <a:ext cx="7772400" cy="1447800"/>
          </a:xfrm>
        </p:spPr>
        <p:txBody>
          <a:bodyPr anchor="ctr"/>
          <a:lstStyle/>
          <a:p>
            <a:pPr algn="ctr"/>
            <a:r>
              <a:rPr sz="3600" dirty="0">
                <a:uFillTx/>
                <a:latin typeface="Arial" charset="0"/>
              </a:rPr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F presentation February 2011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uFillTx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uFillTx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CLF presentation February 2011</Template>
  <TotalTime>201</TotalTime>
  <Words>119</Words>
  <Application>Microsoft Office PowerPoint</Application>
  <PresentationFormat>On-screen Show (4:3)</PresentationFormat>
  <Paragraphs>28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CLF presentation February 2011</vt:lpstr>
      <vt:lpstr>Not just for YouTube: Making tablets work for YOU!</vt:lpstr>
      <vt:lpstr>Tablet integration: ground zero </vt:lpstr>
      <vt:lpstr>What do I want to do?</vt:lpstr>
      <vt:lpstr>Branching out: Consultations</vt:lpstr>
      <vt:lpstr>Conducting Research</vt:lpstr>
      <vt:lpstr>PowerPoint Presentation</vt:lpstr>
      <vt:lpstr>Considerations</vt:lpstr>
      <vt:lpstr>Next Steps</vt:lpstr>
      <vt:lpstr>Questions?</vt:lpstr>
    </vt:vector>
  </TitlesOfParts>
  <Company>University of Toronto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Tomorrow is Created Here</dc:title>
  <dc:creator>Laura Matthews</dc:creator>
  <cp:lastModifiedBy>Anonymous</cp:lastModifiedBy>
  <cp:revision>36</cp:revision>
  <dcterms:created xsi:type="dcterms:W3CDTF">2011-03-01T14:56:41Z</dcterms:created>
  <dcterms:modified xsi:type="dcterms:W3CDTF">2012-10-11T03:38:05Z</dcterms:modified>
</cp:coreProperties>
</file>